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b455524e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b455524e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b455524e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b455524eb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b455524e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b455524e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b455524eb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b455524eb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b455524eb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b455524eb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455524eb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b455524eb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b455524e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b455524e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455524eb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b455524eb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455524eb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455524eb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455524e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b455524e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b455524e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b455524e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b455524e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b455524e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b455524e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b455524e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b455524eb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b455524eb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b455524e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b455524e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The ASC is a state-funded corporation that offers a High Performance Computing system for free to faculty, staff, and enrolled students of public schools, colleges, and universities in Alabama.</a:t>
            </a:r>
            <a:endParaRPr sz="1400"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 sz="1400">
                <a:solidFill>
                  <a:srgbClr val="595959"/>
                </a:solidFill>
              </a:rPr>
              <a:t>This system gives users to remotely access more memory, disk storage and processing capacity than what a PC can offer. </a:t>
            </a: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b455524eb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b455524eb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b455524e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b455524e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b455524eb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b455524eb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uburn.app.box.com/s/x17154cah63h3yp4wd14ak6p0fa3t5j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oanZ0019/s4b_RNA_sequencing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asc.edu/hpc/ASA-HPC-Annual-Grant-Request-Form" TargetMode="Externa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Differential Expression Analysis Following Environmental Stressors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 Zhang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Wilkins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 Modelski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Trim Reads using TrimGalore! 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Purpose: Used to check the read quality and adaptor sequence used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Function: trim_reads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Module: trimgalore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Input: *.fastq.gz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Output: *val_1or2.fq.gz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r="6629"/>
          <a:stretch/>
        </p:blipFill>
        <p:spPr>
          <a:xfrm>
            <a:off x="3784950" y="1753700"/>
            <a:ext cx="5162524" cy="30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3" cy="408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4080850"/>
            <a:ext cx="9144003" cy="10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Run FASTQC on trimmed reads 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Purpose: Used to check the read quality and adaptor sequence used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Function: FASTQC_raw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Module: FastQC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Input: *.fastq.gz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Output: *.html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r="36402"/>
          <a:stretch/>
        </p:blipFill>
        <p:spPr>
          <a:xfrm>
            <a:off x="4744075" y="1827050"/>
            <a:ext cx="4009173" cy="3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0" y="0"/>
            <a:ext cx="9044127" cy="49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4 - Index Reference Genome 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Purpose: Allows aligner to narrow down the potential origin of a sequence within a genome. Speeds up alignment process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Function: INDEX_genome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Module: bowtie2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Input: GRCm39.genome.fa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Unzipped reference genome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/>
              <a:t>Output: mouse.*.bt2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00" y="1846072"/>
            <a:ext cx="4572000" cy="2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140800"/>
            <a:ext cx="8922552" cy="48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Align Reads to Indexed Genome 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0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Purpose: align trimmed FASTQ files to the indexed genome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Input files: paired sample files *_1.fq and *_2.fq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 name: Aligning_Reads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 files: aligned_genome_sequence*.sam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Programs used: tophat2 &amp; bowtie2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400" y="1505150"/>
            <a:ext cx="4138526" cy="1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Test 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50" y="1152475"/>
            <a:ext cx="7722999" cy="36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4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Assemble mapped reads into transcripts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for misalignments (htseq-count)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Differential gene analysis (DEG) - (DESeq)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996" y="1228988"/>
            <a:ext cx="4638024" cy="3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RNA-Seq Data?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Next generation sequencing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Primarily used to identify transcriptome wide differential gene expression (DEG)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higher coverage of the transcriptome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determine: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Novel transcripts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Alternative splice variants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nucleotide polymorphisms (SNPs)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Insertions and/or deletions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625" y="304875"/>
            <a:ext cx="3396425" cy="42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for Analysis   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for this project originated from the paper: “</a:t>
            </a:r>
            <a:r>
              <a:rPr lang="en" i="1"/>
              <a:t>Granzyme B prevents aberrant IL-17 production and intestinal pathogenicity in CD4+ T cell</a:t>
            </a:r>
            <a:r>
              <a:rPr lang="en"/>
              <a:t>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Hoek et al. 2021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factors involved in activation of T cells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Hypothesized that granzyme B is is readily expressed by certain T cells and leads to differentiation - specifically in lymphatic tissue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Cultured naive CD4+ T cells from </a:t>
            </a:r>
            <a:r>
              <a:rPr lang="en" i="1"/>
              <a:t>Mus musculus</a:t>
            </a:r>
            <a:r>
              <a:rPr lang="en"/>
              <a:t> in different conditions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Two different mouse populations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Days 1 and 3 after culture, RNA was extracted to determine granzyme B expression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Found that granzyme B modulates CD4+ T cell differentiation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625" y="3777550"/>
            <a:ext cx="1965375" cy="1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&amp; Data Organization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Box folder containing supplemental information from Hoek et al. 2021</a:t>
            </a:r>
            <a:r>
              <a:rPr lang="en" sz="1400"/>
              <a:t>: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https://auburn.app.box.com/s/x17154cah63h3yp4wd14ak6p0fa3t5jz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Github Repository: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https://github.com/JoanZ0019/s4b_RNA_sequencing2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repository contains README.md, sample data, output folder, bash script for raw data and sample run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Intro To Alabama Supercomputer (ASC)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5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ASC is a state-funded corporation that offers a High Performance Computing system for free to faculty, staff, and enrolled students of public schools, colleges, and universities in Alabama.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system gives users to remotely access more memory, disk storage and processing capacity than what a PC can offer.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Offers a batch job submission system to allow for large scripts/ data processing to be run remotely rather than on the local PC.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124" y="0"/>
            <a:ext cx="1142875" cy="1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025" y="881975"/>
            <a:ext cx="2073175" cy="42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Alabama Supercomputer (ASC)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1124" y="0"/>
            <a:ext cx="1142875" cy="15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-67500" y="1501900"/>
            <a:ext cx="94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94969" algn="l" rtl="0">
              <a:spcBef>
                <a:spcPts val="0"/>
              </a:spcBef>
              <a:spcAft>
                <a:spcPts val="0"/>
              </a:spcAft>
              <a:buSzPct val="152325"/>
              <a:buChar char="-"/>
            </a:pPr>
            <a:r>
              <a:rPr lang="en" sz="1911" dirty="0"/>
              <a:t>Request ASC account from </a:t>
            </a:r>
            <a:endParaRPr sz="191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 u="sng" dirty="0">
                <a:solidFill>
                  <a:schemeClr val="hlink"/>
                </a:solidFill>
                <a:hlinkClick r:id="rId6"/>
              </a:rPr>
              <a:t>https://www.asc.edu/hpc/ASA-HP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 u="sng" dirty="0">
                <a:solidFill>
                  <a:schemeClr val="hlink"/>
                </a:solidFill>
                <a:hlinkClick r:id="rId6"/>
              </a:rPr>
              <a:t>C-Annual-Grant-Request-Form</a:t>
            </a:r>
            <a:endParaRPr sz="291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Upload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7" dirty="0"/>
              <a:t>$ </a:t>
            </a:r>
            <a:r>
              <a:rPr lang="en" sz="1577" dirty="0" err="1">
                <a:solidFill>
                  <a:srgbClr val="FF0000"/>
                </a:solidFill>
              </a:rPr>
              <a:t>scp</a:t>
            </a:r>
            <a:r>
              <a:rPr lang="en" sz="1577" dirty="0"/>
              <a:t> </a:t>
            </a:r>
            <a:r>
              <a:rPr lang="en" sz="1577" dirty="0" err="1"/>
              <a:t>your_local_path_of_files</a:t>
            </a:r>
            <a:r>
              <a:rPr lang="en" sz="1577" dirty="0"/>
              <a:t> </a:t>
            </a:r>
            <a:r>
              <a:rPr lang="en" sz="1577" dirty="0" err="1"/>
              <a:t>your_asc_account@dmc.asc.edu</a:t>
            </a:r>
            <a:r>
              <a:rPr lang="en" sz="1577" dirty="0">
                <a:solidFill>
                  <a:srgbClr val="FF0000"/>
                </a:solidFill>
              </a:rPr>
              <a:t>:~</a:t>
            </a:r>
            <a:r>
              <a:rPr lang="en" sz="1577" dirty="0"/>
              <a:t>/</a:t>
            </a:r>
            <a:r>
              <a:rPr lang="en" sz="1577" dirty="0" err="1"/>
              <a:t>path_of_the_directory_you_want_to_paste_into</a:t>
            </a:r>
            <a:endParaRPr sz="2577" dirty="0"/>
          </a:p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Download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$</a:t>
            </a:r>
            <a:r>
              <a:rPr lang="en" sz="1800" dirty="0">
                <a:solidFill>
                  <a:srgbClr val="FF0000"/>
                </a:solidFill>
              </a:rPr>
              <a:t> </a:t>
            </a:r>
            <a:r>
              <a:rPr lang="en" sz="1800" dirty="0" err="1">
                <a:solidFill>
                  <a:srgbClr val="FF0000"/>
                </a:solidFill>
              </a:rPr>
              <a:t>scp</a:t>
            </a:r>
            <a:r>
              <a:rPr lang="en" sz="1800" dirty="0"/>
              <a:t>  </a:t>
            </a:r>
            <a:r>
              <a:rPr lang="en" sz="1800" dirty="0" err="1"/>
              <a:t>your_asc_account@dmc.asc.edu</a:t>
            </a:r>
            <a:r>
              <a:rPr lang="en" sz="1800" dirty="0">
                <a:solidFill>
                  <a:srgbClr val="FF0000"/>
                </a:solidFill>
              </a:rPr>
              <a:t>:~</a:t>
            </a:r>
            <a:r>
              <a:rPr lang="en" sz="1800" dirty="0"/>
              <a:t>/</a:t>
            </a:r>
            <a:r>
              <a:rPr lang="en" sz="1800" dirty="0" err="1"/>
              <a:t>path_of_the_files_in_ASC</a:t>
            </a:r>
            <a:r>
              <a:rPr lang="en" sz="1800" dirty="0"/>
              <a:t> </a:t>
            </a:r>
            <a:r>
              <a:rPr lang="en" sz="1800" dirty="0" err="1"/>
              <a:t>path_of_dir_in_local</a:t>
            </a:r>
            <a:endParaRPr dirty="0"/>
          </a:p>
        </p:txBody>
      </p:sp>
      <p:pic>
        <p:nvPicPr>
          <p:cNvPr id="2" name="Upload and download files " descr="Upload and download files ">
            <a:hlinkClick r:id="" action="ppaction://media"/>
            <a:extLst>
              <a:ext uri="{FF2B5EF4-FFF2-40B4-BE49-F238E27FC236}">
                <a16:creationId xmlns:a16="http://schemas.microsoft.com/office/drawing/2014/main" id="{826DF6C7-C4FF-4C6A-5B36-0C521BCF6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76179" y="1462750"/>
            <a:ext cx="4024945" cy="2264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Submit jobs to Alabama Supercomputer (ASC)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1124" y="0"/>
            <a:ext cx="1142875" cy="1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950200"/>
            <a:ext cx="27720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ubmit jobs to ASC" descr="submit jobs to ASC">
            <a:hlinkClick r:id="" action="ppaction://media"/>
            <a:extLst>
              <a:ext uri="{FF2B5EF4-FFF2-40B4-BE49-F238E27FC236}">
                <a16:creationId xmlns:a16="http://schemas.microsoft.com/office/drawing/2014/main" id="{135636BE-B4EF-E3A6-9910-F273C1FD4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85228" y="1579650"/>
            <a:ext cx="5549997" cy="3121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Run FASTQC on Raw Reads  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Purpose: Used to check the read quality and adaptor sequence used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Function: FASTQC_raw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Module: FastQC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Input: *.fastq.gz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Output: *.html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r="34988"/>
          <a:stretch/>
        </p:blipFill>
        <p:spPr>
          <a:xfrm>
            <a:off x="3914325" y="1925600"/>
            <a:ext cx="4020750" cy="29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" y="129950"/>
            <a:ext cx="9144003" cy="492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Macintosh PowerPoint</Application>
  <PresentationFormat>On-screen Show (16:9)</PresentationFormat>
  <Paragraphs>83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Courier New</vt:lpstr>
      <vt:lpstr>Arial</vt:lpstr>
      <vt:lpstr>Roboto</vt:lpstr>
      <vt:lpstr>Simple Light</vt:lpstr>
      <vt:lpstr> Preprocessing Differential Expression Analysis Following Environmental Stressors</vt:lpstr>
      <vt:lpstr>What is RNA-Seq Data?</vt:lpstr>
      <vt:lpstr>Data Used for Analysis   </vt:lpstr>
      <vt:lpstr>Script &amp; Data Organization</vt:lpstr>
      <vt:lpstr>Intro To Alabama Supercomputer (ASC) </vt:lpstr>
      <vt:lpstr>Intro To Alabama Supercomputer (ASC)</vt:lpstr>
      <vt:lpstr>Submit jobs to Alabama Supercomputer (ASC) </vt:lpstr>
      <vt:lpstr>Step 1 - Run FASTQC on Raw Reads  </vt:lpstr>
      <vt:lpstr>PowerPoint Presentation</vt:lpstr>
      <vt:lpstr>Step 2 - Trim Reads using TrimGalore! </vt:lpstr>
      <vt:lpstr>PowerPoint Presentation</vt:lpstr>
      <vt:lpstr>Step 3 - Run FASTQC on trimmed reads </vt:lpstr>
      <vt:lpstr>PowerPoint Presentation</vt:lpstr>
      <vt:lpstr>Step 4 - Index Reference Genome </vt:lpstr>
      <vt:lpstr>PowerPoint Presentation</vt:lpstr>
      <vt:lpstr>Step 5 - Align Reads to Indexed Genome </vt:lpstr>
      <vt:lpstr>PowerPoint Presentation</vt:lpstr>
      <vt:lpstr>Final Test </vt:lpstr>
      <vt:lpstr>Future Directions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Preprocessing Differential Expression Analysis Following Environmental Stressors</dc:title>
  <cp:lastModifiedBy>Collin Modelski</cp:lastModifiedBy>
  <cp:revision>1</cp:revision>
  <dcterms:modified xsi:type="dcterms:W3CDTF">2022-04-25T19:51:30Z</dcterms:modified>
</cp:coreProperties>
</file>